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66" r:id="rId4"/>
    <p:sldId id="258" r:id="rId5"/>
    <p:sldId id="259" r:id="rId6"/>
    <p:sldId id="260" r:id="rId7"/>
    <p:sldId id="262" r:id="rId8"/>
    <p:sldId id="261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-126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it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1597025"/>
            <a:ext cx="7583488" cy="1679575"/>
          </a:xfrm>
        </p:spPr>
        <p:txBody>
          <a:bodyPr anchor="b" anchorCtr="0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3276600"/>
            <a:ext cx="7583487" cy="1752600"/>
          </a:xfrm>
        </p:spPr>
        <p:txBody>
          <a:bodyPr/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27892" y="838200"/>
            <a:ext cx="3474720" cy="45720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25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3" y="1371600"/>
            <a:ext cx="7583488" cy="1371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2743200"/>
            <a:ext cx="4114800" cy="28194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365760" indent="-365760">
              <a:defRPr/>
            </a:lvl1pPr>
            <a:lvl2pPr marL="731520" indent="-365760">
              <a:defRPr/>
            </a:lvl2pPr>
            <a:lvl3pPr marL="1097280" indent="-365760">
              <a:defRPr/>
            </a:lvl3pPr>
            <a:lvl4pPr marL="1463040" indent="-365760">
              <a:defRPr/>
            </a:lvl4pPr>
            <a:lvl5pPr marL="1828800" indent="-365760">
              <a:defRPr/>
            </a:lvl5pPr>
            <a:lvl6pPr marL="2194560" indent="-365760">
              <a:defRPr/>
            </a:lvl6pPr>
            <a:lvl7pPr marL="2560320" indent="-365760">
              <a:defRPr/>
            </a:lvl7pPr>
            <a:lvl8pPr marL="2926080" indent="-365760">
              <a:defRPr/>
            </a:lvl8pPr>
            <a:lvl9pPr marL="3291840" indent="-36576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Vertic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838200"/>
            <a:ext cx="1676400" cy="5053013"/>
          </a:xfrm>
        </p:spPr>
        <p:txBody>
          <a:bodyPr vert="eaVert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838200"/>
            <a:ext cx="6019800" cy="505301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Tex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812" y="3254188"/>
            <a:ext cx="7580376" cy="168536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5400" b="1" kern="120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457200"/>
            <a:ext cx="4114800" cy="27432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1812" y="4953000"/>
            <a:ext cx="7580376" cy="9144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450" y="1627188"/>
            <a:ext cx="7580376" cy="1682496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44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6450" y="3309411"/>
            <a:ext cx="7580376" cy="175564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ct val="90000"/>
              <a:buFont typeface="Wingdings" pitchFamily="2" charset="2"/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6788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6216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6216" y="2174875"/>
            <a:ext cx="3529584" cy="3716338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tabLst/>
              <a:defRPr sz="1800"/>
            </a:lvl6pPr>
            <a:lvl7pPr marL="1603375" indent="-231775">
              <a:tabLst/>
              <a:defRPr sz="1800"/>
            </a:lvl7pPr>
            <a:lvl8pPr marL="1828800" indent="-231775">
              <a:tabLst/>
              <a:defRPr sz="1800"/>
            </a:lvl8pPr>
            <a:lvl9pPr marL="2060575" indent="-231775">
              <a:tabLst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3529584" cy="3716338"/>
          </a:xfrm>
        </p:spPr>
        <p:txBody>
          <a:bodyPr>
            <a:noAutofit/>
          </a:bodyPr>
          <a:lstStyle>
            <a:lvl1pPr marL="2317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6889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9144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1461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13716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16033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18288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20605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2/19/17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2/19/17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2/19/17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7892" y="838200"/>
            <a:ext cx="3474720" cy="4572000"/>
          </a:xfrm>
        </p:spPr>
        <p:txBody>
          <a:bodyPr>
            <a:normAutofit/>
          </a:bodyPr>
          <a:lstStyle>
            <a:lvl1pPr marL="282575" indent="-282575">
              <a:defRPr sz="2400"/>
            </a:lvl1pPr>
            <a:lvl2pPr marL="573088" indent="-282575">
              <a:defRPr sz="2200"/>
            </a:lvl2pPr>
            <a:lvl3pPr marL="855663" indent="-282575">
              <a:defRPr sz="2000"/>
            </a:lvl3pPr>
            <a:lvl4pPr marL="1146175" indent="-282575">
              <a:defRPr sz="1800"/>
            </a:lvl4pPr>
            <a:lvl5pPr marL="1430338" indent="-282575">
              <a:defRPr sz="1800"/>
            </a:lvl5pPr>
            <a:lvl6pPr marL="1712913" indent="-282575">
              <a:defRPr sz="1800"/>
            </a:lvl6pPr>
            <a:lvl7pPr marL="2003425" indent="-282575">
              <a:defRPr sz="1800"/>
            </a:lvl7pPr>
            <a:lvl8pPr marL="2286000" indent="-282575">
              <a:defRPr sz="1800"/>
            </a:lvl8pPr>
            <a:lvl9pPr marL="2568575" indent="-2825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ext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5675" y="1600200"/>
            <a:ext cx="7232650" cy="4291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A306ABC7-05A8-D843-AD3C-BA24D4224E64}" type="datetimeFigureOut">
              <a:rPr lang="en-US" smtClean="0"/>
              <a:t>2/19/17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1722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lnSpc>
          <a:spcPct val="95000"/>
        </a:lnSpc>
        <a:spcBef>
          <a:spcPct val="0"/>
        </a:spcBef>
        <a:buNone/>
        <a:defRPr sz="4800" b="1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spcAft>
          <a:spcPts val="0"/>
        </a:spcAft>
        <a:buSzPct val="90000"/>
        <a:buFont typeface="Wingdings" pitchFamily="2" charset="2"/>
        <a:buChar char=""/>
        <a:defRPr sz="24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22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20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5pPr>
      <a:lvl6pPr marL="27432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6pPr>
      <a:lvl7pPr marL="32004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7pPr>
      <a:lvl8pPr marL="36576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8pPr>
      <a:lvl9pPr marL="41148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dirty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padlet.com/carla_widell/4oh4o3fswc7e" TargetMode="External"/><Relationship Id="rId3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kidblog.o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5545666"/>
            <a:ext cx="7583487" cy="683595"/>
          </a:xfrm>
        </p:spPr>
        <p:txBody>
          <a:bodyPr/>
          <a:lstStyle/>
          <a:p>
            <a:r>
              <a:rPr lang="en-US" dirty="0" smtClean="0"/>
              <a:t>PBIS Social Skills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070836" y="6229262"/>
            <a:ext cx="829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141313"/>
                </a:solidFill>
              </a:rPr>
              <a:t>Day 1</a:t>
            </a:r>
            <a:endParaRPr lang="en-US" dirty="0">
              <a:solidFill>
                <a:srgbClr val="141313"/>
              </a:solidFill>
            </a:endParaRPr>
          </a:p>
        </p:txBody>
      </p:sp>
      <p:pic>
        <p:nvPicPr>
          <p:cNvPr id="6" name="Picture 5" descr="WC_AcceptingNoForAnAnsw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889" y="366890"/>
            <a:ext cx="5178777" cy="5178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537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Accepting “No” for an Answer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231775" lvl="1">
              <a:spcBef>
                <a:spcPts val="2000"/>
              </a:spcBef>
              <a:buFont typeface="Wingdings" pitchFamily="2" charset="2"/>
              <a:buChar char=""/>
            </a:pPr>
            <a:r>
              <a:rPr lang="en-US" dirty="0" smtClean="0"/>
              <a:t>Why is it best to accept “no” for an answer from someone?</a:t>
            </a:r>
            <a:endParaRPr lang="en-US" dirty="0"/>
          </a:p>
          <a:p>
            <a:r>
              <a:rPr lang="en-US" dirty="0"/>
              <a:t>To respond to the prompt, scan the QR code to the right from the Padlet app or click </a:t>
            </a:r>
            <a:r>
              <a:rPr lang="en-US" dirty="0">
                <a:hlinkClick r:id="rId2"/>
              </a:rPr>
              <a:t>here</a:t>
            </a:r>
            <a:r>
              <a:rPr lang="en-US" dirty="0"/>
              <a:t>.</a:t>
            </a:r>
          </a:p>
          <a:p>
            <a:r>
              <a:rPr lang="en-US" dirty="0"/>
              <a:t>Once you have opened the </a:t>
            </a:r>
            <a:r>
              <a:rPr lang="en-US" dirty="0" smtClean="0"/>
              <a:t>Padlet, </a:t>
            </a:r>
            <a:r>
              <a:rPr lang="en-US" dirty="0"/>
              <a:t>click on the plus sign ( + ) in the bottom right hand corner and enter your response.</a:t>
            </a:r>
          </a:p>
          <a:p>
            <a:r>
              <a:rPr lang="en-US" dirty="0"/>
              <a:t>Look around the Padlet to see what others have said.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Content Placeholder 5" descr="Padlet_AcceptingNoForAnAnswer.pn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444" b="-1044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39344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Accepting “No” for an Answer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This week we are going to talk about Accepting </a:t>
            </a:r>
            <a:r>
              <a:rPr lang="en-US" sz="2800" dirty="0" smtClean="0"/>
              <a:t>“No” for an Answer</a:t>
            </a:r>
            <a:endParaRPr lang="en-US" sz="2800" dirty="0"/>
          </a:p>
          <a:p>
            <a:r>
              <a:rPr lang="en-US" sz="2800" dirty="0"/>
              <a:t>Let’s learn the </a:t>
            </a:r>
            <a:r>
              <a:rPr lang="en-US" sz="2800" dirty="0" smtClean="0"/>
              <a:t>four </a:t>
            </a:r>
            <a:r>
              <a:rPr lang="en-US" sz="2800" dirty="0"/>
              <a:t>steps all students must do when asked to accept </a:t>
            </a:r>
            <a:r>
              <a:rPr lang="en-US" sz="2800" dirty="0" smtClean="0"/>
              <a:t>“no” for an answer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8235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Accepting “No” for an Answer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1: Look at the person.</a:t>
            </a:r>
            <a:endParaRPr lang="en-US" sz="2800" dirty="0"/>
          </a:p>
        </p:txBody>
      </p:sp>
      <p:pic>
        <p:nvPicPr>
          <p:cNvPr id="4" name="Picture 3" descr="Image_EyesOnTheTeach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700" y="2413000"/>
            <a:ext cx="4038600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888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Accepting “No” for an Answer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2: Say “Okay.”</a:t>
            </a:r>
            <a:endParaRPr lang="en-US" sz="2800" dirty="0"/>
          </a:p>
        </p:txBody>
      </p:sp>
      <p:pic>
        <p:nvPicPr>
          <p:cNvPr id="4" name="Picture 3" descr="Image_O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731" y="2710911"/>
            <a:ext cx="3715600" cy="3180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014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Accepting “No” for an Answer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3: Stay calm.</a:t>
            </a:r>
            <a:endParaRPr lang="en-US" sz="2800" dirty="0"/>
          </a:p>
        </p:txBody>
      </p:sp>
      <p:pic>
        <p:nvPicPr>
          <p:cNvPr id="4" name="Picture 3" descr="Image_Cal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445" y="2461946"/>
            <a:ext cx="3206030" cy="3595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739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Accepting “No” for an Answer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4: If you disagree, ask later.</a:t>
            </a:r>
            <a:endParaRPr lang="en-US" sz="2800" dirty="0"/>
          </a:p>
        </p:txBody>
      </p:sp>
      <p:pic>
        <p:nvPicPr>
          <p:cNvPr id="4" name="Picture 3" descr="Image_Later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846" y="2708172"/>
            <a:ext cx="4123300" cy="3311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016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Accepting “No” for an Answer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We will be practicing these steps all week.</a:t>
            </a:r>
          </a:p>
          <a:p>
            <a:r>
              <a:rPr lang="en-US" sz="2800" dirty="0" smtClean="0"/>
              <a:t>When you are able to Accept “No” for an Answer, you are more likely to get the answer you want next time.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02262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Accepting “No” for an Answer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b="1" u="sng" dirty="0"/>
              <a:t>Project for the Week</a:t>
            </a:r>
          </a:p>
          <a:p>
            <a:r>
              <a:rPr lang="en-US" dirty="0" smtClean="0"/>
              <a:t>Write in your journal about a time you had to accept “no” for an answer.</a:t>
            </a:r>
            <a:endParaRPr lang="en-US" dirty="0"/>
          </a:p>
          <a:p>
            <a:r>
              <a:rPr lang="en-US" dirty="0"/>
              <a:t>Be sure to include: </a:t>
            </a:r>
          </a:p>
          <a:p>
            <a:pPr lvl="1"/>
            <a:r>
              <a:rPr lang="en-US" dirty="0" smtClean="0"/>
              <a:t>a description of what happened and how you might have handled it better.</a:t>
            </a:r>
            <a:endParaRPr lang="en-US" dirty="0"/>
          </a:p>
          <a:p>
            <a:pPr lvl="1"/>
            <a:r>
              <a:rPr lang="en-US" dirty="0"/>
              <a:t>The four steps you learned for </a:t>
            </a:r>
            <a:r>
              <a:rPr lang="en-US" dirty="0" smtClean="0"/>
              <a:t>Accepting “No” for an Answer.</a:t>
            </a:r>
            <a:endParaRPr lang="en-US" dirty="0"/>
          </a:p>
          <a:p>
            <a:r>
              <a:rPr lang="en-US" dirty="0" smtClean="0"/>
              <a:t>Consider writing your journal entry on </a:t>
            </a:r>
            <a:r>
              <a:rPr lang="en-US" dirty="0" err="1" smtClean="0">
                <a:hlinkClick r:id="rId2"/>
              </a:rPr>
              <a:t>KidBlog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buNone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53731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ummer">
  <a:themeElements>
    <a:clrScheme name="Custom 23">
      <a:dk1>
        <a:sysClr val="windowText" lastClr="000000"/>
      </a:dk1>
      <a:lt1>
        <a:srgbClr val="000000"/>
      </a:lt1>
      <a:dk2>
        <a:srgbClr val="D16207"/>
      </a:dk2>
      <a:lt2>
        <a:srgbClr val="F0B31E"/>
      </a:lt2>
      <a:accent1>
        <a:srgbClr val="51A6C2"/>
      </a:accent1>
      <a:accent2>
        <a:srgbClr val="51C2A9"/>
      </a:accent2>
      <a:accent3>
        <a:srgbClr val="7EC251"/>
      </a:accent3>
      <a:accent4>
        <a:srgbClr val="E1DC53"/>
      </a:accent4>
      <a:accent5>
        <a:srgbClr val="B54721"/>
      </a:accent5>
      <a:accent6>
        <a:srgbClr val="A16BB1"/>
      </a:accent6>
      <a:hlink>
        <a:srgbClr val="A40A06"/>
      </a:hlink>
      <a:folHlink>
        <a:srgbClr val="837F16"/>
      </a:folHlink>
    </a:clrScheme>
    <a:fontScheme name="Summer">
      <a:maj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inorFont>
    </a:fontScheme>
    <a:fmtScheme name="Summer">
      <a:fillStyleLst>
        <a:solidFill>
          <a:schemeClr val="phClr"/>
        </a:solidFill>
        <a:solidFill>
          <a:schemeClr val="phClr">
            <a:tint val="90000"/>
            <a:satMod val="135000"/>
          </a:schemeClr>
        </a:solidFill>
        <a:solidFill>
          <a:schemeClr val="phClr">
            <a:shade val="80000"/>
            <a:satMod val="110000"/>
          </a:schemeClr>
        </a:solidFill>
      </a:fillStyleLst>
      <a:lnStyleLst>
        <a:ln w="9525" cap="flat" cmpd="sng" algn="ctr">
          <a:solidFill>
            <a:schemeClr val="phClr">
              <a:satMod val="135000"/>
            </a:schemeClr>
          </a:solidFill>
          <a:prstDash val="solid"/>
        </a:ln>
        <a:ln w="25400" cap="flat" cmpd="sng" algn="ctr">
          <a:solidFill>
            <a:schemeClr val="phClr">
              <a:satMod val="150000"/>
            </a:schemeClr>
          </a:solidFill>
          <a:prstDash val="solid"/>
        </a:ln>
        <a:ln w="38100" cap="flat" cmpd="sng" algn="ctr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76200" sx="101000" sy="101000" algn="ctr" rotWithShape="0">
              <a:srgbClr val="000000">
                <a:alpha val="50000"/>
              </a:srgbClr>
            </a:outerShdw>
            <a:reflection blurRad="12700" stA="20000" endPos="35000" dist="63500" dir="5400000" sy="-100000" rotWithShape="0"/>
          </a:effectLst>
        </a:effectStyle>
        <a:effectStyle>
          <a:effectLst>
            <a:outerShdw blurRad="127000" sx="103000" sy="103000" algn="ctr" rotWithShape="0">
              <a:srgbClr val="FFFFFF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morning" dir="t">
              <a:rot lat="0" lon="0" rev="1200000"/>
            </a:lightRig>
          </a:scene3d>
          <a:sp3d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/>
            </a:gs>
            <a:gs pos="100000">
              <a:schemeClr val="tx2"/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2380</TotalTime>
  <Words>299</Words>
  <Application>Microsoft Macintosh PowerPoint</Application>
  <PresentationFormat>On-screen Show (4:3)</PresentationFormat>
  <Paragraphs>28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Summer</vt:lpstr>
      <vt:lpstr>PowerPoint Presentation</vt:lpstr>
      <vt:lpstr>Accepting “No” for an Answer</vt:lpstr>
      <vt:lpstr>Accepting “No” for an Answer</vt:lpstr>
      <vt:lpstr>Accepting “No” for an Answer</vt:lpstr>
      <vt:lpstr>Accepting “No” for an Answer</vt:lpstr>
      <vt:lpstr>Accepting “No” for an Answer</vt:lpstr>
      <vt:lpstr>Accepting “No” for an Answer</vt:lpstr>
      <vt:lpstr>Accepting “No” for an Answer</vt:lpstr>
      <vt:lpstr>Accepting “No” for an Answer</vt:lpstr>
    </vt:vector>
  </TitlesOfParts>
  <Company>CVUSD - Oasis Elementary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Accepting “No” for an Answer</dc:title>
  <dc:creator>Haines-Widell, Carla A.</dc:creator>
  <cp:lastModifiedBy>Haines-Widell, Carla A.</cp:lastModifiedBy>
  <cp:revision>15</cp:revision>
  <dcterms:created xsi:type="dcterms:W3CDTF">2017-01-24T17:34:18Z</dcterms:created>
  <dcterms:modified xsi:type="dcterms:W3CDTF">2017-02-20T01:21:18Z</dcterms:modified>
</cp:coreProperties>
</file>