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1" r:id="rId10"/>
    <p:sldId id="269" r:id="rId11"/>
    <p:sldId id="270" r:id="rId12"/>
    <p:sldId id="265" r:id="rId13"/>
    <p:sldId id="271" r:id="rId14"/>
    <p:sldId id="267" r:id="rId15"/>
    <p:sldId id="268" r:id="rId16"/>
    <p:sldId id="272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42E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55" d="100"/>
          <a:sy n="55" d="100"/>
        </p:scale>
        <p:origin x="-22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Tit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9463" y="1597025"/>
            <a:ext cx="7583488" cy="1679575"/>
          </a:xfrm>
        </p:spPr>
        <p:txBody>
          <a:bodyPr anchor="b" anchorCtr="0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9463" y="3276600"/>
            <a:ext cx="7583487" cy="1752600"/>
          </a:xfrm>
        </p:spPr>
        <p:txBody>
          <a:bodyPr/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ABC7-05A8-D843-AD3C-BA24D4224E64}" type="datetimeFigureOut">
              <a:rPr lang="en-US" smtClean="0"/>
              <a:t>2/20/17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40C6E-DAF1-0743-A07F-88995B5D0E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Bla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6787" y="838200"/>
            <a:ext cx="3474720" cy="1619250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3000" b="1" kern="1200" dirty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27892" y="838200"/>
            <a:ext cx="3474720" cy="4572000"/>
          </a:xfrm>
          <a:prstGeom prst="roundRect">
            <a:avLst>
              <a:gd name="adj" fmla="val 10888"/>
            </a:avLst>
          </a:prstGeom>
          <a:solidFill>
            <a:schemeClr val="bg1">
              <a:lumMod val="75000"/>
            </a:schemeClr>
          </a:solidFill>
          <a:effectLst>
            <a:reflection blurRad="6350" stA="20000" endA="300" endPos="25500" dist="50800" dir="5400000" sy="-10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66787" y="2474258"/>
            <a:ext cx="3474720" cy="2743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spcAft>
                <a:spcPts val="0"/>
              </a:spcAft>
              <a:buSzPct val="90000"/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ABC7-05A8-D843-AD3C-BA24D4224E64}" type="datetimeFigureOut">
              <a:rPr lang="en-US" smtClean="0"/>
              <a:t>2/20/17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40C6E-DAF1-0743-A07F-88995B5D0E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89647"/>
            <a:ext cx="75834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ABC7-05A8-D843-AD3C-BA24D4224E64}" type="datetimeFigureOut">
              <a:rPr lang="en-US" smtClean="0"/>
              <a:t>2/20/17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40C6E-DAF1-0743-A07F-88995B5D0E4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463" y="1371600"/>
            <a:ext cx="7583488" cy="1371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spcAft>
                <a:spcPts val="0"/>
              </a:spcAft>
              <a:buSzPct val="90000"/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1"/>
          </p:nvPr>
        </p:nvSpPr>
        <p:spPr>
          <a:xfrm>
            <a:off x="2514600" y="2743200"/>
            <a:ext cx="4114800" cy="2819400"/>
          </a:xfrm>
          <a:prstGeom prst="roundRect">
            <a:avLst>
              <a:gd name="adj" fmla="val 10888"/>
            </a:avLst>
          </a:prstGeom>
          <a:solidFill>
            <a:schemeClr val="bg1">
              <a:lumMod val="75000"/>
            </a:schemeClr>
          </a:solidFill>
          <a:effectLst>
            <a:reflection blurRad="6350" stA="20000" endA="300" endPos="38500" dist="50800" dir="5400000" sy="-10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 marL="365760" indent="-365760">
              <a:defRPr/>
            </a:lvl1pPr>
            <a:lvl2pPr marL="731520" indent="-365760">
              <a:defRPr/>
            </a:lvl2pPr>
            <a:lvl3pPr marL="1097280" indent="-365760">
              <a:defRPr/>
            </a:lvl3pPr>
            <a:lvl4pPr marL="1463040" indent="-365760">
              <a:defRPr/>
            </a:lvl4pPr>
            <a:lvl5pPr marL="1828800" indent="-365760">
              <a:defRPr/>
            </a:lvl5pPr>
            <a:lvl6pPr marL="2194560" indent="-365760">
              <a:defRPr/>
            </a:lvl6pPr>
            <a:lvl7pPr marL="2560320" indent="-365760">
              <a:defRPr/>
            </a:lvl7pPr>
            <a:lvl8pPr marL="2926080" indent="-365760">
              <a:defRPr/>
            </a:lvl8pPr>
            <a:lvl9pPr marL="3291840" indent="-365760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ABC7-05A8-D843-AD3C-BA24D4224E64}" type="datetimeFigureOut">
              <a:rPr lang="en-US" smtClean="0"/>
              <a:t>2/20/17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40C6E-DAF1-0743-A07F-88995B5D0E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Vertic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838200"/>
            <a:ext cx="1676400" cy="5053013"/>
          </a:xfrm>
        </p:spPr>
        <p:txBody>
          <a:bodyPr vert="eaVert"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838200"/>
            <a:ext cx="6019800" cy="505301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ABC7-05A8-D843-AD3C-BA24D4224E64}" type="datetimeFigureOut">
              <a:rPr lang="en-US" smtClean="0"/>
              <a:t>2/20/17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40C6E-DAF1-0743-A07F-88995B5D0E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ABC7-05A8-D843-AD3C-BA24D4224E64}" type="datetimeFigureOut">
              <a:rPr lang="en-US" smtClean="0"/>
              <a:t>2/20/17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40C6E-DAF1-0743-A07F-88995B5D0E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Tex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812" y="3254188"/>
            <a:ext cx="7580376" cy="168536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5400" b="1" kern="120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14600" y="457200"/>
            <a:ext cx="4114800" cy="2743200"/>
          </a:xfrm>
          <a:prstGeom prst="roundRect">
            <a:avLst>
              <a:gd name="adj" fmla="val 10888"/>
            </a:avLst>
          </a:prstGeom>
          <a:solidFill>
            <a:schemeClr val="bg1">
              <a:lumMod val="75000"/>
            </a:schemeClr>
          </a:solidFill>
          <a:effectLst>
            <a:reflection blurRad="6350" stA="20000" endA="300" endPos="38500" dist="50800" dir="5400000" sy="-10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1812" y="4953000"/>
            <a:ext cx="7580376" cy="9144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ABC7-05A8-D843-AD3C-BA24D4224E64}" type="datetimeFigureOut">
              <a:rPr lang="en-US" smtClean="0"/>
              <a:t>2/20/17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40C6E-DAF1-0743-A07F-88995B5D0E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Bla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450" y="1627188"/>
            <a:ext cx="7580376" cy="1682496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4400" b="1" kern="1200" dirty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6450" y="3309411"/>
            <a:ext cx="7580376" cy="175564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ct val="90000"/>
              <a:buFont typeface="Wingdings" pitchFamily="2" charset="2"/>
              <a:buNone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ABC7-05A8-D843-AD3C-BA24D4224E64}" type="datetimeFigureOut">
              <a:rPr lang="en-US" smtClean="0"/>
              <a:t>2/20/17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40C6E-DAF1-0743-A07F-88995B5D0E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66788" y="1600200"/>
            <a:ext cx="3529584" cy="4288536"/>
          </a:xfrm>
        </p:spPr>
        <p:txBody>
          <a:bodyPr>
            <a:normAutofit/>
          </a:bodyPr>
          <a:lstStyle>
            <a:lvl1pPr marL="231775" indent="-231775">
              <a:defRPr sz="1800"/>
            </a:lvl1pPr>
            <a:lvl2pPr marL="457200" indent="-231775">
              <a:defRPr sz="1800"/>
            </a:lvl2pPr>
            <a:lvl3pPr marL="688975" indent="-231775">
              <a:defRPr sz="1800"/>
            </a:lvl3pPr>
            <a:lvl4pPr marL="914400" indent="-231775">
              <a:defRPr sz="1800"/>
            </a:lvl4pPr>
            <a:lvl5pPr marL="1146175" indent="-231775">
              <a:defRPr sz="1800"/>
            </a:lvl5pPr>
            <a:lvl6pPr marL="1371600" indent="-231775">
              <a:defRPr sz="1800"/>
            </a:lvl6pPr>
            <a:lvl7pPr marL="1603375" indent="-231775">
              <a:defRPr sz="1800"/>
            </a:lvl7pPr>
            <a:lvl8pPr marL="1828800" indent="-231775">
              <a:defRPr sz="1800"/>
            </a:lvl8pPr>
            <a:lvl9pPr marL="2060575" indent="-231775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529584" cy="4288536"/>
          </a:xfrm>
        </p:spPr>
        <p:txBody>
          <a:bodyPr>
            <a:normAutofit/>
          </a:bodyPr>
          <a:lstStyle>
            <a:lvl1pPr marL="231775" indent="-231775">
              <a:defRPr sz="1800"/>
            </a:lvl1pPr>
            <a:lvl2pPr marL="457200" indent="-231775">
              <a:defRPr sz="1800"/>
            </a:lvl2pPr>
            <a:lvl3pPr marL="688975" indent="-231775">
              <a:defRPr sz="1800"/>
            </a:lvl3pPr>
            <a:lvl4pPr marL="914400" indent="-231775">
              <a:defRPr sz="1800"/>
            </a:lvl4pPr>
            <a:lvl5pPr marL="1146175" indent="-231775">
              <a:defRPr sz="1800"/>
            </a:lvl5pPr>
            <a:lvl6pPr marL="1371600" indent="-231775">
              <a:defRPr sz="1800"/>
            </a:lvl6pPr>
            <a:lvl7pPr marL="1603375" indent="-231775">
              <a:defRPr sz="1800"/>
            </a:lvl7pPr>
            <a:lvl8pPr marL="1828800" indent="-231775">
              <a:defRPr sz="1800"/>
            </a:lvl8pPr>
            <a:lvl9pPr marL="2060575" indent="-231775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ABC7-05A8-D843-AD3C-BA24D4224E64}" type="datetimeFigureOut">
              <a:rPr lang="en-US" smtClean="0"/>
              <a:t>2/20/17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40C6E-DAF1-0743-A07F-88995B5D0E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6216" y="1272988"/>
            <a:ext cx="3529584" cy="879475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66216" y="2174875"/>
            <a:ext cx="3529584" cy="3716338"/>
          </a:xfrm>
        </p:spPr>
        <p:txBody>
          <a:bodyPr>
            <a:normAutofit/>
          </a:bodyPr>
          <a:lstStyle>
            <a:lvl1pPr marL="231775" indent="-231775">
              <a:defRPr sz="1800"/>
            </a:lvl1pPr>
            <a:lvl2pPr marL="457200" indent="-231775">
              <a:defRPr sz="1800"/>
            </a:lvl2pPr>
            <a:lvl3pPr marL="688975" indent="-231775">
              <a:defRPr sz="1800"/>
            </a:lvl3pPr>
            <a:lvl4pPr marL="914400" indent="-231775">
              <a:defRPr sz="1800"/>
            </a:lvl4pPr>
            <a:lvl5pPr marL="1146175" indent="-231775">
              <a:defRPr sz="1800"/>
            </a:lvl5pPr>
            <a:lvl6pPr marL="1371600" indent="-231775">
              <a:tabLst/>
              <a:defRPr sz="1800"/>
            </a:lvl6pPr>
            <a:lvl7pPr marL="1603375" indent="-231775">
              <a:tabLst/>
              <a:defRPr sz="1800"/>
            </a:lvl7pPr>
            <a:lvl8pPr marL="1828800" indent="-231775">
              <a:tabLst/>
              <a:defRPr sz="1800"/>
            </a:lvl8pPr>
            <a:lvl9pPr marL="2060575" indent="-231775">
              <a:tabLst/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72988"/>
            <a:ext cx="3529584" cy="879475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3529584" cy="3716338"/>
          </a:xfrm>
        </p:spPr>
        <p:txBody>
          <a:bodyPr>
            <a:noAutofit/>
          </a:bodyPr>
          <a:lstStyle>
            <a:lvl1pPr marL="2317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89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9144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1461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13716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16033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18288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20605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ABC7-05A8-D843-AD3C-BA24D4224E64}" type="datetimeFigureOut">
              <a:rPr lang="en-US" smtClean="0"/>
              <a:t>2/20/17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40C6E-DAF1-0743-A07F-88995B5D0E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ABC7-05A8-D843-AD3C-BA24D4224E64}" type="datetimeFigureOut">
              <a:rPr lang="en-US" smtClean="0"/>
              <a:t>2/20/17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40C6E-DAF1-0743-A07F-88995B5D0E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Bla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ABC7-05A8-D843-AD3C-BA24D4224E64}" type="datetimeFigureOut">
              <a:rPr lang="en-US" smtClean="0"/>
              <a:t>2/20/17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40C6E-DAF1-0743-A07F-88995B5D0E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Bla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6787" y="838200"/>
            <a:ext cx="3474720" cy="1619250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3000" b="1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7892" y="838200"/>
            <a:ext cx="3474720" cy="4572000"/>
          </a:xfrm>
        </p:spPr>
        <p:txBody>
          <a:bodyPr>
            <a:normAutofit/>
          </a:bodyPr>
          <a:lstStyle>
            <a:lvl1pPr marL="282575" indent="-282575">
              <a:defRPr sz="2400"/>
            </a:lvl1pPr>
            <a:lvl2pPr marL="573088" indent="-282575">
              <a:defRPr sz="2200"/>
            </a:lvl2pPr>
            <a:lvl3pPr marL="855663" indent="-282575">
              <a:defRPr sz="2000"/>
            </a:lvl3pPr>
            <a:lvl4pPr marL="1146175" indent="-282575">
              <a:defRPr sz="1800"/>
            </a:lvl4pPr>
            <a:lvl5pPr marL="1430338" indent="-282575">
              <a:defRPr sz="1800"/>
            </a:lvl5pPr>
            <a:lvl6pPr marL="1712913" indent="-282575">
              <a:defRPr sz="1800"/>
            </a:lvl6pPr>
            <a:lvl7pPr marL="2003425" indent="-282575">
              <a:defRPr sz="1800"/>
            </a:lvl7pPr>
            <a:lvl8pPr marL="2286000" indent="-282575">
              <a:defRPr sz="1800"/>
            </a:lvl8pPr>
            <a:lvl9pPr marL="2568575" indent="-282575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66787" y="2474258"/>
            <a:ext cx="3474720" cy="2743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lang="en-US" sz="1800" kern="120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spcAft>
                <a:spcPts val="0"/>
              </a:spcAft>
              <a:buSzPct val="90000"/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ABC7-05A8-D843-AD3C-BA24D4224E64}" type="datetimeFigureOut">
              <a:rPr lang="en-US" smtClean="0"/>
              <a:t>2/20/17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40C6E-DAF1-0743-A07F-88995B5D0E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2E77">
            <a:alpha val="8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Text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89647"/>
            <a:ext cx="75834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5675" y="1600200"/>
            <a:ext cx="7232650" cy="4291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86400" y="617220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</a:defRPr>
            </a:lvl1pPr>
          </a:lstStyle>
          <a:p>
            <a:fld id="{A306ABC7-05A8-D843-AD3C-BA24D4224E64}" type="datetimeFigureOut">
              <a:rPr lang="en-US" smtClean="0"/>
              <a:t>2/20/17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17220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fld id="{14A40C6E-DAF1-0743-A07F-88995B5D0E4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914400" rtl="0" eaLnBrk="1" latinLnBrk="0" hangingPunct="1">
        <a:lnSpc>
          <a:spcPct val="95000"/>
        </a:lnSpc>
        <a:spcBef>
          <a:spcPct val="0"/>
        </a:spcBef>
        <a:buNone/>
        <a:defRPr sz="4800" b="1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2000"/>
        </a:spcBef>
        <a:spcAft>
          <a:spcPts val="0"/>
        </a:spcAft>
        <a:buSzPct val="90000"/>
        <a:buFont typeface="Wingdings" pitchFamily="2" charset="2"/>
        <a:buChar char=""/>
        <a:defRPr sz="24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"/>
        <a:defRPr sz="22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"/>
        <a:defRPr sz="20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3pPr>
      <a:lvl4pPr marL="18288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"/>
        <a:defRPr sz="18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4pPr>
      <a:lvl5pPr marL="22860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"/>
        <a:defRPr sz="18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5pPr>
      <a:lvl6pPr marL="27432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{"/>
        <a:defRPr lang="en-US" sz="1800" kern="1200" dirty="0" smtClean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6pPr>
      <a:lvl7pPr marL="32004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|"/>
        <a:defRPr lang="en-US" sz="1800" kern="1200" baseline="0" dirty="0" smtClean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7pPr>
      <a:lvl8pPr marL="36576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{"/>
        <a:defRPr lang="en-US" sz="1800" kern="1200" baseline="0" dirty="0" smtClean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8pPr>
      <a:lvl9pPr marL="41148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|"/>
        <a:defRPr lang="en-US" sz="1800" kern="1200" dirty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9463" y="5723818"/>
            <a:ext cx="7583487" cy="505443"/>
          </a:xfrm>
        </p:spPr>
        <p:txBody>
          <a:bodyPr/>
          <a:lstStyle/>
          <a:p>
            <a:r>
              <a:rPr lang="en-US" dirty="0" smtClean="0"/>
              <a:t>PBIS Social Skills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070836" y="6229262"/>
            <a:ext cx="829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141313"/>
                </a:solidFill>
              </a:rPr>
              <a:t>Day 2</a:t>
            </a:r>
            <a:endParaRPr lang="en-US" dirty="0">
              <a:solidFill>
                <a:srgbClr val="141313"/>
              </a:solidFill>
            </a:endParaRPr>
          </a:p>
        </p:txBody>
      </p:sp>
      <p:pic>
        <p:nvPicPr>
          <p:cNvPr id="6" name="Picture 5" descr="WC_GivingCriticis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211" y="404900"/>
            <a:ext cx="5184630" cy="518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206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Giving Criticism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Why do you think it is important to look at someone when </a:t>
            </a:r>
            <a:r>
              <a:rPr lang="en-US" sz="2800" dirty="0" smtClean="0"/>
              <a:t>you are giving them criticism?</a:t>
            </a:r>
            <a:endParaRPr lang="en-US" sz="2800" dirty="0"/>
          </a:p>
          <a:p>
            <a:r>
              <a:rPr lang="en-US" sz="2800" dirty="0"/>
              <a:t>Turn to your elbow partner and practice step 1 while you are explaining your answer to this question.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27774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Giving Criticism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What do you think would happen if you </a:t>
            </a:r>
            <a:r>
              <a:rPr lang="en-US" sz="2800" i="1" dirty="0"/>
              <a:t>didn’t</a:t>
            </a:r>
            <a:r>
              <a:rPr lang="en-US" sz="2800" dirty="0"/>
              <a:t> look at your partner when communicating</a:t>
            </a:r>
            <a:r>
              <a:rPr lang="en-US" sz="2800" dirty="0" smtClean="0"/>
              <a:t>?</a:t>
            </a:r>
          </a:p>
          <a:p>
            <a:r>
              <a:rPr lang="en-US" sz="2800" dirty="0"/>
              <a:t>T</a:t>
            </a:r>
            <a:r>
              <a:rPr lang="en-US" sz="2800" dirty="0" smtClean="0"/>
              <a:t>urn </a:t>
            </a:r>
            <a:r>
              <a:rPr lang="en-US" sz="2800" dirty="0"/>
              <a:t>to your elbow partner and demonstrate a non-example of this step while explaining your answer</a:t>
            </a:r>
            <a:r>
              <a:rPr lang="en-US" sz="2800" dirty="0" smtClean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19353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/>
              <a:t>Giving Criticism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 smtClean="0"/>
              <a:t>Step </a:t>
            </a:r>
            <a:r>
              <a:rPr lang="en-US" sz="2800" dirty="0"/>
              <a:t>2</a:t>
            </a:r>
            <a:r>
              <a:rPr lang="en-US" sz="2800" dirty="0" smtClean="0"/>
              <a:t> is “Stay calm and use a pleasant voice.”</a:t>
            </a:r>
          </a:p>
          <a:p>
            <a:r>
              <a:rPr lang="en-US" sz="2800" dirty="0"/>
              <a:t>Why do you think it is important to use a pleasant voice when </a:t>
            </a:r>
            <a:r>
              <a:rPr lang="en-US" sz="2800" dirty="0" smtClean="0"/>
              <a:t>giving criticism?</a:t>
            </a:r>
            <a:endParaRPr lang="en-US" sz="2800" dirty="0"/>
          </a:p>
          <a:p>
            <a:r>
              <a:rPr lang="en-US" sz="2800" dirty="0"/>
              <a:t>Turn to your elbow partner and practice step 1 while you are explaining your answer to this question</a:t>
            </a:r>
            <a:r>
              <a:rPr lang="en-US" sz="2800" dirty="0" smtClean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02288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/>
              <a:t>Giving Criticism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What </a:t>
            </a:r>
            <a:r>
              <a:rPr lang="en-US" sz="2800" dirty="0"/>
              <a:t>could happen if you </a:t>
            </a:r>
            <a:r>
              <a:rPr lang="en-US" sz="2800" i="1" dirty="0"/>
              <a:t>didn’t</a:t>
            </a:r>
            <a:r>
              <a:rPr lang="en-US" sz="2800" dirty="0"/>
              <a:t> use a pleasant voice when communicating</a:t>
            </a:r>
            <a:r>
              <a:rPr lang="en-US" sz="2800" dirty="0" smtClean="0"/>
              <a:t>?</a:t>
            </a:r>
          </a:p>
          <a:p>
            <a:r>
              <a:rPr lang="en-US" sz="2800" dirty="0"/>
              <a:t>T</a:t>
            </a:r>
            <a:r>
              <a:rPr lang="en-US" sz="2800" dirty="0" smtClean="0"/>
              <a:t>urn </a:t>
            </a:r>
            <a:r>
              <a:rPr lang="en-US" sz="2800" dirty="0"/>
              <a:t>to your elbow partner and demonstrate a non-example of this step while explaining your answer.</a:t>
            </a:r>
          </a:p>
          <a:p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17645026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Giving Criticism</a:t>
            </a:r>
            <a:endParaRPr lang="en-US" sz="3600" dirty="0"/>
          </a:p>
        </p:txBody>
      </p:sp>
      <p:pic>
        <p:nvPicPr>
          <p:cNvPr id="4" name="Video_GivingCriticism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5675" y="1711325"/>
            <a:ext cx="7232650" cy="4068763"/>
          </a:xfrm>
        </p:spPr>
      </p:pic>
      <p:sp>
        <p:nvSpPr>
          <p:cNvPr id="5" name="TextBox 4"/>
          <p:cNvSpPr txBox="1"/>
          <p:nvPr/>
        </p:nvSpPr>
        <p:spPr>
          <a:xfrm>
            <a:off x="1417525" y="1232647"/>
            <a:ext cx="6312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Let’s watch a class learn to give criticism in a kind way.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076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/>
              <a:t>Giving Criticism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Have a discussion with your elbow partner:</a:t>
            </a:r>
          </a:p>
          <a:p>
            <a:pPr lvl="1"/>
            <a:r>
              <a:rPr lang="en-US" sz="2600" dirty="0" smtClean="0"/>
              <a:t>In the video you just watched about Giving Criticism, describe some specific instances where the teacher or the students followed the six steps we have just learned.</a:t>
            </a:r>
          </a:p>
          <a:p>
            <a:pPr lvl="1"/>
            <a:r>
              <a:rPr lang="en-US" sz="2600" dirty="0" smtClean="0"/>
              <a:t>Which step do you think you need to work on the most?  Why?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549506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Giving Criticism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u="sng" dirty="0"/>
              <a:t>Project for the Week</a:t>
            </a:r>
          </a:p>
          <a:p>
            <a:r>
              <a:rPr lang="en-US" dirty="0" smtClean="0"/>
              <a:t>Create a tri-fold board, poster, or PowerPoint presentation to explain how to give criticism.</a:t>
            </a:r>
            <a:endParaRPr lang="en-US" dirty="0"/>
          </a:p>
          <a:p>
            <a:r>
              <a:rPr lang="en-US" dirty="0"/>
              <a:t>Be sure to include: </a:t>
            </a:r>
          </a:p>
          <a:p>
            <a:pPr lvl="1"/>
            <a:r>
              <a:rPr lang="en-US" dirty="0" smtClean="0"/>
              <a:t>an explanation of all six steps.</a:t>
            </a:r>
          </a:p>
          <a:p>
            <a:pPr lvl="1"/>
            <a:r>
              <a:rPr lang="en-US" dirty="0" smtClean="0"/>
              <a:t>an illustration to help explain each step.</a:t>
            </a:r>
          </a:p>
          <a:p>
            <a:r>
              <a:rPr lang="en-US" dirty="0" smtClean="0"/>
              <a:t>Be creative and make your presentation neat and colorful.</a:t>
            </a:r>
            <a:endParaRPr lang="en-US" dirty="0"/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30150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Giving Criticism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Remember, this week we are talking about Giving Criticism.</a:t>
            </a:r>
          </a:p>
          <a:p>
            <a:r>
              <a:rPr lang="en-US" sz="2800" dirty="0" smtClean="0"/>
              <a:t>Let’s review the six steps.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39344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Giving Criticism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Step 1: Look at the person.</a:t>
            </a:r>
            <a:endParaRPr lang="en-US" sz="2800" dirty="0"/>
          </a:p>
        </p:txBody>
      </p:sp>
      <p:pic>
        <p:nvPicPr>
          <p:cNvPr id="4" name="Picture 3" descr="Image_EyesOnTheTeach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736" y="2746140"/>
            <a:ext cx="4543564" cy="227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88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Giving Criticism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Step 2: Stay calm and use a pleasant voice.</a:t>
            </a:r>
            <a:endParaRPr lang="en-US" sz="2800" dirty="0"/>
          </a:p>
        </p:txBody>
      </p:sp>
      <p:pic>
        <p:nvPicPr>
          <p:cNvPr id="4" name="Picture 3" descr="Image_Voic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895" y="2637601"/>
            <a:ext cx="2874215" cy="325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014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Giving Criticism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Step 3: Say something positive or “I understand.”</a:t>
            </a:r>
            <a:endParaRPr lang="en-US" sz="2800" dirty="0"/>
          </a:p>
        </p:txBody>
      </p:sp>
      <p:pic>
        <p:nvPicPr>
          <p:cNvPr id="4" name="Picture 3" descr="Image_Understa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442" y="3178208"/>
            <a:ext cx="4182902" cy="256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739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Giving Criticism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Step 4: Describe exactly what you are criticizing.</a:t>
            </a:r>
            <a:endParaRPr lang="en-US" sz="2800" dirty="0"/>
          </a:p>
        </p:txBody>
      </p:sp>
      <p:pic>
        <p:nvPicPr>
          <p:cNvPr id="5" name="Picture 4" descr="Image_Explai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498" y="2984595"/>
            <a:ext cx="2684347" cy="290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016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Giving Criticism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Step 5: Tell why this is a problem.</a:t>
            </a:r>
            <a:endParaRPr lang="en-US" sz="2800" dirty="0"/>
          </a:p>
        </p:txBody>
      </p:sp>
      <p:pic>
        <p:nvPicPr>
          <p:cNvPr id="4" name="Picture 3" descr="Image_10Reason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48" y="2606653"/>
            <a:ext cx="5818364" cy="328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249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Giving Criticism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Step 6: Listen to the person.  Be polite.</a:t>
            </a:r>
            <a:endParaRPr lang="en-US" sz="2800" dirty="0"/>
          </a:p>
        </p:txBody>
      </p:sp>
      <p:pic>
        <p:nvPicPr>
          <p:cNvPr id="4" name="Picture 3" descr="Image_Listen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700" y="2605796"/>
            <a:ext cx="4534215" cy="328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40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Giving Criticism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When you are able to give criticism appropriately you have a chance to help your friend build their skills.</a:t>
            </a:r>
          </a:p>
          <a:p>
            <a:r>
              <a:rPr lang="en-US" sz="2800" dirty="0" smtClean="0"/>
              <a:t>Okay, today we are going to talk more about the first and second steps.</a:t>
            </a:r>
          </a:p>
          <a:p>
            <a:r>
              <a:rPr lang="en-US" sz="2800" dirty="0" smtClean="0"/>
              <a:t>Step 1 is “Look at the person.”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02262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ummer">
  <a:themeElements>
    <a:clrScheme name="Custom 28">
      <a:dk1>
        <a:sysClr val="windowText" lastClr="000000"/>
      </a:dk1>
      <a:lt1>
        <a:srgbClr val="141313"/>
      </a:lt1>
      <a:dk2>
        <a:srgbClr val="D16207"/>
      </a:dk2>
      <a:lt2>
        <a:srgbClr val="F0B31E"/>
      </a:lt2>
      <a:accent1>
        <a:srgbClr val="51A6C2"/>
      </a:accent1>
      <a:accent2>
        <a:srgbClr val="51C2A9"/>
      </a:accent2>
      <a:accent3>
        <a:srgbClr val="7EC251"/>
      </a:accent3>
      <a:accent4>
        <a:srgbClr val="E1DC53"/>
      </a:accent4>
      <a:accent5>
        <a:srgbClr val="B54721"/>
      </a:accent5>
      <a:accent6>
        <a:srgbClr val="A16BB1"/>
      </a:accent6>
      <a:hlink>
        <a:srgbClr val="A40A06"/>
      </a:hlink>
      <a:folHlink>
        <a:srgbClr val="837F16"/>
      </a:folHlink>
    </a:clrScheme>
    <a:fontScheme name="Summer">
      <a:majorFont>
        <a:latin typeface="Century Gothic"/>
        <a:ea typeface=""/>
        <a:cs typeface=""/>
        <a:font script="Jpan" typeface="ヒラギノ丸ゴ Pro W4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ヒラギノ丸ゴ Pro W4"/>
        <a:font script="Hans" typeface="宋体"/>
        <a:font script="Hant" typeface="新細明體"/>
      </a:minorFont>
    </a:fontScheme>
    <a:fmtScheme name="Summer">
      <a:fillStyleLst>
        <a:solidFill>
          <a:schemeClr val="phClr"/>
        </a:solidFill>
        <a:solidFill>
          <a:schemeClr val="phClr">
            <a:tint val="90000"/>
            <a:satMod val="135000"/>
          </a:schemeClr>
        </a:solidFill>
        <a:solidFill>
          <a:schemeClr val="phClr">
            <a:shade val="80000"/>
            <a:satMod val="110000"/>
          </a:schemeClr>
        </a:solidFill>
      </a:fillStyleLst>
      <a:lnStyleLst>
        <a:ln w="9525" cap="flat" cmpd="sng" algn="ctr">
          <a:solidFill>
            <a:schemeClr val="phClr">
              <a:satMod val="135000"/>
            </a:schemeClr>
          </a:solidFill>
          <a:prstDash val="solid"/>
        </a:ln>
        <a:ln w="25400" cap="flat" cmpd="sng" algn="ctr">
          <a:solidFill>
            <a:schemeClr val="phClr">
              <a:satMod val="150000"/>
            </a:schemeClr>
          </a:solidFill>
          <a:prstDash val="solid"/>
        </a:ln>
        <a:ln w="38100" cap="flat" cmpd="sng" algn="ctr">
          <a:solidFill>
            <a:schemeClr val="phClr"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76200" sx="101000" sy="101000" algn="ctr" rotWithShape="0">
              <a:srgbClr val="000000">
                <a:alpha val="50000"/>
              </a:srgbClr>
            </a:outerShdw>
            <a:reflection blurRad="12700" stA="20000" endPos="35000" dist="63500" dir="5400000" sy="-100000" rotWithShape="0"/>
          </a:effectLst>
        </a:effectStyle>
        <a:effectStyle>
          <a:effectLst>
            <a:outerShdw blurRad="127000" sx="103000" sy="103000" algn="ctr" rotWithShape="0">
              <a:srgbClr val="FFFFFF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morning" dir="t">
              <a:rot lat="0" lon="0" rev="1200000"/>
            </a:lightRig>
          </a:scene3d>
          <a:sp3d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/>
            </a:gs>
            <a:gs pos="100000">
              <a:schemeClr val="tx2"/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</TotalTime>
  <Words>430</Words>
  <Application>Microsoft Macintosh PowerPoint</Application>
  <PresentationFormat>On-screen Show (4:3)</PresentationFormat>
  <Paragraphs>47</Paragraphs>
  <Slides>16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Summer</vt:lpstr>
      <vt:lpstr>PowerPoint Presentation</vt:lpstr>
      <vt:lpstr>Giving Criticism</vt:lpstr>
      <vt:lpstr>Giving Criticism</vt:lpstr>
      <vt:lpstr>Giving Criticism</vt:lpstr>
      <vt:lpstr>Giving Criticism</vt:lpstr>
      <vt:lpstr>Giving Criticism</vt:lpstr>
      <vt:lpstr>Giving Criticism</vt:lpstr>
      <vt:lpstr>Giving Criticism</vt:lpstr>
      <vt:lpstr>Giving Criticism</vt:lpstr>
      <vt:lpstr>Giving Criticism</vt:lpstr>
      <vt:lpstr>Giving Criticism</vt:lpstr>
      <vt:lpstr>Giving Criticism</vt:lpstr>
      <vt:lpstr>Giving Criticism</vt:lpstr>
      <vt:lpstr>Giving Criticism</vt:lpstr>
      <vt:lpstr>Giving Criticism</vt:lpstr>
      <vt:lpstr>Giving Criticism</vt:lpstr>
    </vt:vector>
  </TitlesOfParts>
  <Company>CVUSD - Oasis Elementary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Accepting “No” for an Answer</dc:title>
  <dc:creator>Haines-Widell, Carla A.</dc:creator>
  <cp:lastModifiedBy>Carla Haines-Widell</cp:lastModifiedBy>
  <cp:revision>12</cp:revision>
  <dcterms:created xsi:type="dcterms:W3CDTF">2017-01-24T17:34:18Z</dcterms:created>
  <dcterms:modified xsi:type="dcterms:W3CDTF">2017-02-21T05:31:43Z</dcterms:modified>
</cp:coreProperties>
</file>