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4" r:id="rId2"/>
    <p:sldId id="257" r:id="rId3"/>
    <p:sldId id="258" r:id="rId4"/>
    <p:sldId id="259" r:id="rId5"/>
    <p:sldId id="260" r:id="rId6"/>
    <p:sldId id="262" r:id="rId7"/>
    <p:sldId id="263" r:id="rId8"/>
    <p:sldId id="261" r:id="rId9"/>
    <p:sldId id="266" r:id="rId10"/>
    <p:sldId id="267" r:id="rId11"/>
    <p:sldId id="268" r:id="rId12"/>
    <p:sldId id="265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FCF"/>
    <a:srgbClr val="FFFF00"/>
    <a:srgbClr val="804000"/>
    <a:srgbClr val="004080"/>
    <a:srgbClr val="0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5" d="100"/>
          <a:sy n="55" d="100"/>
        </p:scale>
        <p:origin x="-164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it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1597025"/>
            <a:ext cx="7583488" cy="1679575"/>
          </a:xfrm>
        </p:spPr>
        <p:txBody>
          <a:bodyPr anchor="b" anchorCtr="0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3276600"/>
            <a:ext cx="7583487" cy="1752600"/>
          </a:xfrm>
        </p:spPr>
        <p:txBody>
          <a:bodyPr/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27892" y="838200"/>
            <a:ext cx="3474720" cy="45720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25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3" y="1371600"/>
            <a:ext cx="7583488" cy="1371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2743200"/>
            <a:ext cx="4114800" cy="28194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365760" indent="-365760">
              <a:defRPr/>
            </a:lvl1pPr>
            <a:lvl2pPr marL="731520" indent="-365760">
              <a:defRPr/>
            </a:lvl2pPr>
            <a:lvl3pPr marL="1097280" indent="-365760">
              <a:defRPr/>
            </a:lvl3pPr>
            <a:lvl4pPr marL="1463040" indent="-365760">
              <a:defRPr/>
            </a:lvl4pPr>
            <a:lvl5pPr marL="1828800" indent="-365760">
              <a:defRPr/>
            </a:lvl5pPr>
            <a:lvl6pPr marL="2194560" indent="-365760">
              <a:defRPr/>
            </a:lvl6pPr>
            <a:lvl7pPr marL="2560320" indent="-365760">
              <a:defRPr/>
            </a:lvl7pPr>
            <a:lvl8pPr marL="2926080" indent="-365760">
              <a:defRPr/>
            </a:lvl8pPr>
            <a:lvl9pPr marL="3291840" indent="-36576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Vertic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838200"/>
            <a:ext cx="1676400" cy="5053013"/>
          </a:xfrm>
        </p:spPr>
        <p:txBody>
          <a:bodyPr vert="eaVert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838200"/>
            <a:ext cx="6019800" cy="505301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Tex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812" y="3254188"/>
            <a:ext cx="7580376" cy="168536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5400" b="1" kern="120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457200"/>
            <a:ext cx="4114800" cy="27432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1812" y="4953000"/>
            <a:ext cx="7580376" cy="9144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450" y="1627188"/>
            <a:ext cx="7580376" cy="1682496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44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6450" y="3309411"/>
            <a:ext cx="7580376" cy="175564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ct val="90000"/>
              <a:buFont typeface="Wingdings" pitchFamily="2" charset="2"/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6788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6216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6216" y="2174875"/>
            <a:ext cx="3529584" cy="3716338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tabLst/>
              <a:defRPr sz="1800"/>
            </a:lvl6pPr>
            <a:lvl7pPr marL="1603375" indent="-231775">
              <a:tabLst/>
              <a:defRPr sz="1800"/>
            </a:lvl7pPr>
            <a:lvl8pPr marL="1828800" indent="-231775">
              <a:tabLst/>
              <a:defRPr sz="1800"/>
            </a:lvl8pPr>
            <a:lvl9pPr marL="2060575" indent="-231775">
              <a:tabLst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3529584" cy="3716338"/>
          </a:xfrm>
        </p:spPr>
        <p:txBody>
          <a:bodyPr>
            <a:noAutofit/>
          </a:bodyPr>
          <a:lstStyle>
            <a:lvl1pPr marL="2317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6889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9144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1461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13716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16033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18288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20605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7892" y="838200"/>
            <a:ext cx="3474720" cy="4572000"/>
          </a:xfrm>
        </p:spPr>
        <p:txBody>
          <a:bodyPr>
            <a:normAutofit/>
          </a:bodyPr>
          <a:lstStyle>
            <a:lvl1pPr marL="282575" indent="-282575">
              <a:defRPr sz="2400"/>
            </a:lvl1pPr>
            <a:lvl2pPr marL="573088" indent="-282575">
              <a:defRPr sz="2200"/>
            </a:lvl2pPr>
            <a:lvl3pPr marL="855663" indent="-282575">
              <a:defRPr sz="2000"/>
            </a:lvl3pPr>
            <a:lvl4pPr marL="1146175" indent="-282575">
              <a:defRPr sz="1800"/>
            </a:lvl4pPr>
            <a:lvl5pPr marL="1430338" indent="-282575">
              <a:defRPr sz="1800"/>
            </a:lvl5pPr>
            <a:lvl6pPr marL="1712913" indent="-282575">
              <a:defRPr sz="1800"/>
            </a:lvl6pPr>
            <a:lvl7pPr marL="2003425" indent="-282575">
              <a:defRPr sz="1800"/>
            </a:lvl7pPr>
            <a:lvl8pPr marL="2286000" indent="-282575">
              <a:defRPr sz="1800"/>
            </a:lvl8pPr>
            <a:lvl9pPr marL="2568575" indent="-2825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FCF">
            <a:alpha val="8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ext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5675" y="1600200"/>
            <a:ext cx="7232650" cy="4291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1722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lnSpc>
          <a:spcPct val="95000"/>
        </a:lnSpc>
        <a:spcBef>
          <a:spcPct val="0"/>
        </a:spcBef>
        <a:buNone/>
        <a:defRPr sz="4800" b="1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spcAft>
          <a:spcPts val="0"/>
        </a:spcAft>
        <a:buSzPct val="90000"/>
        <a:buFont typeface="Wingdings" pitchFamily="2" charset="2"/>
        <a:buChar char=""/>
        <a:defRPr sz="24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22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20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5pPr>
      <a:lvl6pPr marL="27432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6pPr>
      <a:lvl7pPr marL="32004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7pPr>
      <a:lvl8pPr marL="36576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8pPr>
      <a:lvl9pPr marL="41148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dirty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5715854"/>
            <a:ext cx="7583487" cy="513408"/>
          </a:xfrm>
        </p:spPr>
        <p:txBody>
          <a:bodyPr/>
          <a:lstStyle/>
          <a:p>
            <a:r>
              <a:rPr lang="en-US" dirty="0" smtClean="0"/>
              <a:t>PBIS Social Skills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070836" y="6229262"/>
            <a:ext cx="829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141313"/>
                </a:solidFill>
              </a:rPr>
              <a:t>Day </a:t>
            </a:r>
            <a:r>
              <a:rPr lang="en-US" dirty="0">
                <a:solidFill>
                  <a:srgbClr val="141313"/>
                </a:solidFill>
              </a:rPr>
              <a:t>4</a:t>
            </a:r>
          </a:p>
        </p:txBody>
      </p:sp>
      <p:pic>
        <p:nvPicPr>
          <p:cNvPr id="6" name="Picture 5" descr="WC_StayingOnTas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710" y="348278"/>
            <a:ext cx="5191567" cy="5184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1972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Staying on Task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What do you think would happen if you </a:t>
            </a:r>
            <a:r>
              <a:rPr lang="en-US" sz="2800" i="1" dirty="0" smtClean="0"/>
              <a:t>didn’t</a:t>
            </a:r>
            <a:r>
              <a:rPr lang="en-US" sz="2800" dirty="0" smtClean="0"/>
              <a:t> ignore distractions and interruptions?</a:t>
            </a:r>
          </a:p>
          <a:p>
            <a:r>
              <a:rPr lang="en-US" sz="2800" dirty="0" smtClean="0"/>
              <a:t>Turn to your elbow partner and demonstrate a non-example of this step.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014565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Staying on Task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800" dirty="0" smtClean="0"/>
              <a:t>Log in to Edmodo and navigate to the “PBIS Social Skills” group.  If you haven’t already joined, the code is w483zg.</a:t>
            </a:r>
          </a:p>
          <a:p>
            <a:r>
              <a:rPr lang="en-US" sz="2800" dirty="0" smtClean="0"/>
              <a:t>Find the “Staying on Task Discussion Prompt” and respond in writing by clicking on the Reply button.</a:t>
            </a:r>
            <a:endParaRPr lang="en-US" sz="2800" dirty="0"/>
          </a:p>
        </p:txBody>
      </p:sp>
      <p:pic>
        <p:nvPicPr>
          <p:cNvPr id="5" name="Content Placeholder 4" descr="Edmodo_StayingOnTask_DiscussionPrompt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1697" b="-416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958605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Staying on Task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2800" b="1" u="sng" dirty="0" smtClean="0"/>
              <a:t>Project of the Week</a:t>
            </a:r>
          </a:p>
          <a:p>
            <a:r>
              <a:rPr lang="en-US" sz="2800" dirty="0" smtClean="0"/>
              <a:t>Work with your table group to create a calendar for next month with tips and reminders about staying on task.</a:t>
            </a:r>
          </a:p>
          <a:p>
            <a:r>
              <a:rPr lang="en-US" sz="2800" dirty="0" smtClean="0"/>
              <a:t>Be sure to include:</a:t>
            </a:r>
          </a:p>
          <a:p>
            <a:pPr lvl="1"/>
            <a:r>
              <a:rPr lang="en-US" sz="2600" dirty="0" smtClean="0"/>
              <a:t>The five steps for staying on task.</a:t>
            </a:r>
          </a:p>
          <a:p>
            <a:pPr lvl="1"/>
            <a:r>
              <a:rPr lang="en-US" sz="2600" dirty="0" smtClean="0"/>
              <a:t>At least five reminders about what you can do to demonstrate the five steps.</a:t>
            </a:r>
          </a:p>
          <a:p>
            <a:r>
              <a:rPr lang="en-US" sz="2800" dirty="0" smtClean="0"/>
              <a:t>Present the calendar to your class.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69594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Staying on Task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Remember, this week we are talking about Staying on Task.</a:t>
            </a:r>
          </a:p>
          <a:p>
            <a:r>
              <a:rPr lang="en-US" sz="2800" dirty="0" smtClean="0"/>
              <a:t>Let’s review the five steps.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39344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Staying on Task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1: Look at your task or assignment.</a:t>
            </a:r>
            <a:endParaRPr lang="en-US" sz="2800" dirty="0"/>
          </a:p>
        </p:txBody>
      </p:sp>
      <p:pic>
        <p:nvPicPr>
          <p:cNvPr id="4" name="Picture 3" descr="Image_Worki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823" y="2811503"/>
            <a:ext cx="3038647" cy="307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888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Staying on Task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2: Think about the steps needed to complete the task.</a:t>
            </a:r>
            <a:endParaRPr lang="en-US" sz="2800" dirty="0"/>
          </a:p>
        </p:txBody>
      </p:sp>
      <p:pic>
        <p:nvPicPr>
          <p:cNvPr id="4" name="Picture 3" descr="Image_Thinking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861" y="2746877"/>
            <a:ext cx="3224960" cy="31443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45201" y="3298001"/>
            <a:ext cx="20606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halkboard"/>
                <a:cs typeface="Chalkboard"/>
              </a:rPr>
              <a:t>What are my</a:t>
            </a:r>
          </a:p>
          <a:p>
            <a:r>
              <a:rPr lang="en-US" sz="2400" dirty="0" smtClean="0">
                <a:latin typeface="Chalkboard"/>
                <a:cs typeface="Chalkboard"/>
              </a:rPr>
              <a:t> next steps?</a:t>
            </a:r>
            <a:endParaRPr lang="en-US" sz="2400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894014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Staying on Task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3: Focus all of your attention on the task.</a:t>
            </a:r>
            <a:endParaRPr lang="en-US" sz="2800" dirty="0"/>
          </a:p>
        </p:txBody>
      </p:sp>
      <p:pic>
        <p:nvPicPr>
          <p:cNvPr id="4" name="Picture 3" descr="Image_Focu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478" y="2643455"/>
            <a:ext cx="3665501" cy="3903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739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Staying on Task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4: Stop working only when instructed.</a:t>
            </a:r>
            <a:endParaRPr lang="en-US" sz="2800" dirty="0"/>
          </a:p>
        </p:txBody>
      </p:sp>
      <p:pic>
        <p:nvPicPr>
          <p:cNvPr id="4" name="Picture 3" descr="skd181702sd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533" y="2404301"/>
            <a:ext cx="2712720" cy="34869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21425036">
            <a:off x="4455529" y="3341374"/>
            <a:ext cx="14617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Keep</a:t>
            </a:r>
          </a:p>
          <a:p>
            <a:r>
              <a:rPr lang="en-US" sz="2400" dirty="0" smtClean="0"/>
              <a:t>Working!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42016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Staying on Task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5: Ignore distractions and interruptions.</a:t>
            </a:r>
            <a:endParaRPr lang="en-US" sz="2800" dirty="0"/>
          </a:p>
        </p:txBody>
      </p:sp>
      <p:pic>
        <p:nvPicPr>
          <p:cNvPr id="4" name="Picture 3" descr="Image_IgnoreDistractions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754" y="2820723"/>
            <a:ext cx="4001437" cy="3070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1284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Staying on Task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When you are able to demonstrate Saying on Task appropriately you have a better chance of completing your assignments on time.</a:t>
            </a:r>
          </a:p>
          <a:p>
            <a:r>
              <a:rPr lang="en-US" sz="2800" dirty="0" smtClean="0"/>
              <a:t>Okay, today we are going to talk more about the fifth step.</a:t>
            </a:r>
          </a:p>
          <a:p>
            <a:r>
              <a:rPr lang="en-US" sz="2800" dirty="0" smtClean="0"/>
              <a:t>Step 5 is “Ignore distractions and interruptions.”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022629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Staying on Task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Why is it important to ignore distractions and interruptions?  What are some things that could distract or interrupt you?</a:t>
            </a:r>
          </a:p>
          <a:p>
            <a:r>
              <a:rPr lang="en-US" sz="2800" dirty="0" smtClean="0"/>
              <a:t>Turn to your elbow partner and practice ste</a:t>
            </a:r>
            <a:r>
              <a:rPr lang="en-US" sz="2800" dirty="0" smtClean="0"/>
              <a:t>p 5.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07019099"/>
      </p:ext>
    </p:extLst>
  </p:cSld>
  <p:clrMapOvr>
    <a:masterClrMapping/>
  </p:clrMapOvr>
</p:sld>
</file>

<file path=ppt/theme/theme1.xml><?xml version="1.0" encoding="utf-8"?>
<a:theme xmlns:a="http://schemas.openxmlformats.org/drawingml/2006/main" name="Summer">
  <a:themeElements>
    <a:clrScheme name="Custom 11">
      <a:dk1>
        <a:sysClr val="windowText" lastClr="000000"/>
      </a:dk1>
      <a:lt1>
        <a:srgbClr val="000000"/>
      </a:lt1>
      <a:dk2>
        <a:srgbClr val="D16207"/>
      </a:dk2>
      <a:lt2>
        <a:srgbClr val="F0B31E"/>
      </a:lt2>
      <a:accent1>
        <a:srgbClr val="51A6C2"/>
      </a:accent1>
      <a:accent2>
        <a:srgbClr val="51C2A9"/>
      </a:accent2>
      <a:accent3>
        <a:srgbClr val="7EC251"/>
      </a:accent3>
      <a:accent4>
        <a:srgbClr val="E1DC53"/>
      </a:accent4>
      <a:accent5>
        <a:srgbClr val="B54721"/>
      </a:accent5>
      <a:accent6>
        <a:srgbClr val="A16BB1"/>
      </a:accent6>
      <a:hlink>
        <a:srgbClr val="A40A06"/>
      </a:hlink>
      <a:folHlink>
        <a:srgbClr val="837F16"/>
      </a:folHlink>
    </a:clrScheme>
    <a:fontScheme name="Summer">
      <a:maj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inorFont>
    </a:fontScheme>
    <a:fmtScheme name="Summer">
      <a:fillStyleLst>
        <a:solidFill>
          <a:schemeClr val="phClr"/>
        </a:solidFill>
        <a:solidFill>
          <a:schemeClr val="phClr">
            <a:tint val="90000"/>
            <a:satMod val="135000"/>
          </a:schemeClr>
        </a:solidFill>
        <a:solidFill>
          <a:schemeClr val="phClr">
            <a:shade val="80000"/>
            <a:satMod val="110000"/>
          </a:schemeClr>
        </a:solidFill>
      </a:fillStyleLst>
      <a:lnStyleLst>
        <a:ln w="9525" cap="flat" cmpd="sng" algn="ctr">
          <a:solidFill>
            <a:schemeClr val="phClr">
              <a:satMod val="135000"/>
            </a:schemeClr>
          </a:solidFill>
          <a:prstDash val="solid"/>
        </a:ln>
        <a:ln w="25400" cap="flat" cmpd="sng" algn="ctr">
          <a:solidFill>
            <a:schemeClr val="phClr">
              <a:satMod val="150000"/>
            </a:schemeClr>
          </a:solidFill>
          <a:prstDash val="solid"/>
        </a:ln>
        <a:ln w="38100" cap="flat" cmpd="sng" algn="ctr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76200" sx="101000" sy="101000" algn="ctr" rotWithShape="0">
              <a:srgbClr val="000000">
                <a:alpha val="50000"/>
              </a:srgbClr>
            </a:outerShdw>
            <a:reflection blurRad="12700" stA="20000" endPos="35000" dist="63500" dir="5400000" sy="-100000" rotWithShape="0"/>
          </a:effectLst>
        </a:effectStyle>
        <a:effectStyle>
          <a:effectLst>
            <a:outerShdw blurRad="127000" sx="103000" sy="103000" algn="ctr" rotWithShape="0">
              <a:srgbClr val="FFFFFF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morning" dir="t">
              <a:rot lat="0" lon="0" rev="1200000"/>
            </a:lightRig>
          </a:scene3d>
          <a:sp3d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/>
            </a:gs>
            <a:gs pos="100000">
              <a:schemeClr val="tx2"/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</TotalTime>
  <Words>330</Words>
  <Application>Microsoft Macintosh PowerPoint</Application>
  <PresentationFormat>On-screen Show (4:3)</PresentationFormat>
  <Paragraphs>39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Summer</vt:lpstr>
      <vt:lpstr>PowerPoint Presentation</vt:lpstr>
      <vt:lpstr>Staying on Task</vt:lpstr>
      <vt:lpstr>Staying on Task</vt:lpstr>
      <vt:lpstr>Staying on Task</vt:lpstr>
      <vt:lpstr>Staying on Task</vt:lpstr>
      <vt:lpstr>Staying on Task</vt:lpstr>
      <vt:lpstr>Staying on Task</vt:lpstr>
      <vt:lpstr>Staying on Task</vt:lpstr>
      <vt:lpstr>Staying on Task</vt:lpstr>
      <vt:lpstr>Staying on Task</vt:lpstr>
      <vt:lpstr>Staying on Task</vt:lpstr>
      <vt:lpstr>Staying on Task</vt:lpstr>
    </vt:vector>
  </TitlesOfParts>
  <Company>CVUSD - Oasis Elementary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Accepting “No” for an Answer</dc:title>
  <dc:creator>Haines-Widell, Carla A.</dc:creator>
  <cp:lastModifiedBy>Haines-Widell, Carla A.</cp:lastModifiedBy>
  <cp:revision>15</cp:revision>
  <dcterms:created xsi:type="dcterms:W3CDTF">2017-01-24T17:34:18Z</dcterms:created>
  <dcterms:modified xsi:type="dcterms:W3CDTF">2017-02-21T23:08:49Z</dcterms:modified>
</cp:coreProperties>
</file>